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  <p:sldMasterId id="2147483661" r:id="rId2"/>
  </p:sldMasterIdLst>
  <p:notesMasterIdLst>
    <p:notesMasterId r:id="rId21"/>
  </p:notesMasterIdLst>
  <p:sldIdLst>
    <p:sldId id="258" r:id="rId3"/>
    <p:sldId id="1436" r:id="rId4"/>
    <p:sldId id="1421" r:id="rId5"/>
    <p:sldId id="1422" r:id="rId6"/>
    <p:sldId id="1444" r:id="rId7"/>
    <p:sldId id="1424" r:id="rId8"/>
    <p:sldId id="1434" r:id="rId9"/>
    <p:sldId id="1435" r:id="rId10"/>
    <p:sldId id="1432" r:id="rId11"/>
    <p:sldId id="1431" r:id="rId12"/>
    <p:sldId id="1441" r:id="rId13"/>
    <p:sldId id="1433" r:id="rId14"/>
    <p:sldId id="1443" r:id="rId15"/>
    <p:sldId id="1428" r:id="rId16"/>
    <p:sldId id="1437" r:id="rId17"/>
    <p:sldId id="1440" r:id="rId18"/>
    <p:sldId id="1438" r:id="rId19"/>
    <p:sldId id="1425" r:id="rId20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96247" autoAdjust="0"/>
  </p:normalViewPr>
  <p:slideViewPr>
    <p:cSldViewPr snapToGrid="0">
      <p:cViewPr varScale="1">
        <p:scale>
          <a:sx n="151" d="100"/>
          <a:sy n="151" d="100"/>
        </p:scale>
        <p:origin x="174" y="180"/>
      </p:cViewPr>
      <p:guideLst/>
    </p:cSldViewPr>
  </p:slideViewPr>
  <p:outlineViewPr>
    <p:cViewPr>
      <p:scale>
        <a:sx n="33" d="100"/>
        <a:sy n="33" d="100"/>
      </p:scale>
      <p:origin x="0" y="-719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A335D9B-03A2-4803-A9DF-755292C686FE}" type="datetimeFigureOut">
              <a:rPr lang="en-US" smtClean="0"/>
              <a:t>7/30/2023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7DD8FE7-7CBA-450D-BF10-A3F473477C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9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D8FE7-7CBA-450D-BF10-A3F473477CF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9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4253-4057-4341-BC1A-1C896BD27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A1333-FAE3-4D13-8BED-062DACD8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3982-50DE-4850-B59E-DDEFE02F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5D012-7049-4B4E-ADBE-B9D5B82D3AEE}"/>
              </a:ext>
            </a:extLst>
          </p:cNvPr>
          <p:cNvSpPr/>
          <p:nvPr userDrawn="1"/>
        </p:nvSpPr>
        <p:spPr>
          <a:xfrm>
            <a:off x="25167" y="683543"/>
            <a:ext cx="12164038" cy="2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3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Bogatin,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5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Bogatin,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DB31-F321-4A31-AFF7-707187E7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86FD-05FC-4B8C-AA16-3C0973F4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7F320-69A3-4FEC-B1B5-5D8934458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B9CA-0F84-4D5B-B966-1CD1FCD6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74E-1E76-4172-A35D-61368DCD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EE246-7723-4E23-8C3A-141411E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99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EF9F-DDCE-4EE7-8C17-13FF85AF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538E0-F62F-4141-9994-F1DAFA412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15205-7DB9-44B9-801D-281CA40CF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359D-7549-427F-A7C0-DED17653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4F410-892F-4F74-97DD-6D752002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DF233-3631-4858-A7D6-556DE3D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5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A1A3-AA07-46A3-BBEE-D465560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4C4A9-C94F-4810-9133-A72725BCE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DB9B-93AB-4B17-A075-694E3D29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405EB-03E9-4E81-BF25-F7900AFA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CA26-A9E2-4359-99DB-47B4F851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98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409-7081-46BD-8C1C-D44E5832B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0E291-79FF-4FEF-BA49-1BCC056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5E94-ED17-4777-9C3A-1B19C6C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CB8C-1AD3-4A95-AE7B-FDABC498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7A2A-8BF5-4918-94FA-60845FC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17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1386909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2344" y="3675660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Speaker (Company)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Speaker 2 (Company)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2344" y="4866507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1">
                <a:solidFill>
                  <a:schemeClr val="tx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1 (Company), Paper Author 2 (Company),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3 (Company)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8F06AD6-42B1-B840-A60B-21B227430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20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0460" y="1143620"/>
            <a:ext cx="9527341" cy="4510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A18E4D6-471A-2C43-A336-950ABA1D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7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01471" y="1251513"/>
            <a:ext cx="5902111" cy="4477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0BF98AA-79C3-D740-AD32-53210B444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3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85409" y="2093139"/>
            <a:ext cx="4067915" cy="3333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96519" y="1241023"/>
            <a:ext cx="4067595" cy="690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DB470DD-D764-0D41-8CF5-E5FD7F32F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6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991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990600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2344" y="3279351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2344" y="4470197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1">
                <a:solidFill>
                  <a:schemeClr val="bg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36F0F65-E559-4B47-9CB2-B8A9CBE5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88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987556" y="1909964"/>
            <a:ext cx="2859185" cy="2772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9148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32532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27888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11272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9D7A60-94C3-EE48-B3AE-0DB55AC08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32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530E20D-BAC1-DE48-9A60-2C01614DA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0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>
            <a:spLocks noGrp="1"/>
          </p:cNvSpPr>
          <p:nvPr>
            <p:ph type="sldNum" idx="12"/>
          </p:nvPr>
        </p:nvSpPr>
        <p:spPr>
          <a:xfrm>
            <a:off x="11740327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16" name="Google Shape;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1806" y="90575"/>
            <a:ext cx="1028575" cy="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3776" y="841302"/>
            <a:ext cx="1876550" cy="186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4813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11497134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181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35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</a:t>
            </a:r>
            <a:br>
              <a:rPr lang="en-US"/>
            </a:br>
            <a:r>
              <a:rPr lang="en-US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348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200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506802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98775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7E-CFD3-4F38-A55A-42BDB9BC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DBDCE-E32F-4381-96AF-9D930615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B4E3-2E0D-47C5-ADF5-A4EE901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74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4041076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82671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538053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Numbered One Column Layout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4DE42E10-C02B-493C-892E-5A8A326E78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4488" indent="-344488">
              <a:buFont typeface="+mj-lt"/>
              <a:buAutoNum type="arabicPeriod"/>
              <a:tabLst>
                <a:tab pos="288925" algn="l"/>
              </a:tabLs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1593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738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860425" indent="-171450">
              <a:defRPr/>
            </a:lvl4pPr>
            <a:lvl5pPr marL="1031875" indent="-171450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409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811402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6082300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4171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2410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16853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057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00F-BA9E-4734-ADD7-E5F27F7A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356"/>
            <a:ext cx="12192000" cy="670402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4329-DA73-4E18-918D-E8C2506A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E961-16FF-4DF3-BBB3-00F5FA3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301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959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55852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619620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slide_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185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4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0354895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0965781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887" y="400050"/>
            <a:ext cx="9015537" cy="5143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887" y="1717675"/>
            <a:ext cx="9017760" cy="3930650"/>
          </a:xfrm>
          <a:prstGeom prst="rect">
            <a:avLst/>
          </a:prstGeom>
        </p:spPr>
        <p:txBody>
          <a:bodyPr/>
          <a:lstStyle>
            <a:lvl2pPr>
              <a:spcBef>
                <a:spcPts val="10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41710" y="914400"/>
            <a:ext cx="899394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Add Secondary Title in Keysight Gray (28 Pt)</a:t>
            </a:r>
          </a:p>
        </p:txBody>
      </p:sp>
    </p:spTree>
    <p:extLst>
      <p:ext uri="{BB962C8B-B14F-4D97-AF65-F5344CB8AC3E}">
        <p14:creationId xmlns:p14="http://schemas.microsoft.com/office/powerpoint/2010/main" val="23555713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us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9030081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1_One 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body" idx="1"/>
          </p:nvPr>
        </p:nvSpPr>
        <p:spPr>
          <a:xfrm>
            <a:off x="449580" y="1802869"/>
            <a:ext cx="1129284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2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42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B6FB-5FC5-4D92-820D-0570B1A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A36D-5AA9-40FC-9008-AB67BDD2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6C4A-3F1D-4EAD-A3D3-DDE99642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34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1_Two Colum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>
            <a:spLocks noGrp="1"/>
          </p:cNvSpPr>
          <p:nvPr>
            <p:ph type="body" idx="1"/>
          </p:nvPr>
        </p:nvSpPr>
        <p:spPr>
          <a:xfrm>
            <a:off x="6208776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2"/>
          </p:nvPr>
        </p:nvSpPr>
        <p:spPr>
          <a:xfrm>
            <a:off x="449580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3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0" name="Google Shape;130;p36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3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5510-43DE-4BF0-A87F-71C2258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A018-A310-4558-805E-C0521381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FF5CD-7180-4E59-A463-009AD3E6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06184-957D-4DFE-9429-40CAF60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4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96E-7360-4EE7-A619-5B89FBA3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A5D1-9F26-4B9C-ACBB-3EA6BA5D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76CB7-A16F-47D9-8D47-98677804A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0767-4B25-4F29-80E5-38ADBC5A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8B0E4-C460-4E5E-A00C-7911C7EF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91B2E-4E6E-4AE1-BE1F-67C68E0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DA1C9-D632-4E85-BC97-9E0DBEA3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B3A8C-F187-466C-8331-1674B786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8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3AA0-D1F3-4D43-99EE-72662B2E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EF63-7D54-46E3-873A-70665819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9D83-DF43-48E7-B265-34780F41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25F07A-2E8B-4AB4-8002-8B6DD659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2E82A-14A2-4863-889F-77A7E56A2768}"/>
              </a:ext>
            </a:extLst>
          </p:cNvPr>
          <p:cNvSpPr/>
          <p:nvPr userDrawn="1"/>
        </p:nvSpPr>
        <p:spPr>
          <a:xfrm>
            <a:off x="0" y="266921"/>
            <a:ext cx="12192000" cy="85351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5AC606-D713-4A40-BCE7-250D6B73D055}"/>
              </a:ext>
            </a:extLst>
          </p:cNvPr>
          <p:cNvSpPr/>
          <p:nvPr userDrawn="1"/>
        </p:nvSpPr>
        <p:spPr>
          <a:xfrm>
            <a:off x="0" y="0"/>
            <a:ext cx="12192000" cy="298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166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37B5A-0270-484B-979D-3F2C92F0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356"/>
            <a:ext cx="12191999" cy="670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CFD9-472C-4427-BB8E-22F026EC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0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8825F6-308B-4930-A4DE-F34D10DC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2" descr="Image result for be boulder">
            <a:extLst>
              <a:ext uri="{FF2B5EF4-FFF2-40B4-BE49-F238E27FC236}">
                <a16:creationId xmlns:a16="http://schemas.microsoft.com/office/drawing/2014/main" id="{A02850F8-1625-4B68-9F8B-37BD7C1C26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7"/>
          <a:stretch/>
        </p:blipFill>
        <p:spPr bwMode="auto">
          <a:xfrm>
            <a:off x="95089" y="6150307"/>
            <a:ext cx="4741069" cy="70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19C620-D3D4-48E6-AE76-7413987BE33D}"/>
              </a:ext>
            </a:extLst>
          </p:cNvPr>
          <p:cNvSpPr/>
          <p:nvPr userDrawn="1"/>
        </p:nvSpPr>
        <p:spPr>
          <a:xfrm>
            <a:off x="0" y="6106396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31A8B-7B11-4E3F-B8BA-A8FEF324A355}"/>
              </a:ext>
            </a:extLst>
          </p:cNvPr>
          <p:cNvSpPr txBox="1"/>
          <p:nvPr userDrawn="1"/>
        </p:nvSpPr>
        <p:spPr>
          <a:xfrm>
            <a:off x="5829047" y="6317834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8BF474-C26E-4532-962B-1653046D6EE3}"/>
              </a:ext>
            </a:extLst>
          </p:cNvPr>
          <p:cNvSpPr/>
          <p:nvPr userDrawn="1"/>
        </p:nvSpPr>
        <p:spPr>
          <a:xfrm>
            <a:off x="0" y="754181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C5E1B51-CDCF-51C9-FC72-ED78939CD5A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10" y="6203252"/>
            <a:ext cx="1383661" cy="639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2EB41-8CCF-637E-2314-7BA34E761EAC}"/>
              </a:ext>
            </a:extLst>
          </p:cNvPr>
          <p:cNvSpPr txBox="1"/>
          <p:nvPr userDrawn="1"/>
        </p:nvSpPr>
        <p:spPr>
          <a:xfrm>
            <a:off x="838200" y="6338162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218301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705" r:id="rId10"/>
    <p:sldLayoutId id="2147483704" r:id="rId11"/>
    <p:sldLayoutId id="2147483697" r:id="rId12"/>
    <p:sldLayoutId id="2147483698" r:id="rId13"/>
    <p:sldLayoutId id="2147483699" r:id="rId14"/>
    <p:sldLayoutId id="2147483700" r:id="rId15"/>
    <p:sldLayoutId id="2147483706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5" r:id="rId23"/>
    <p:sldLayoutId id="2147483716" r:id="rId2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Print" panose="02000600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level: Bullet, 20pt</a:t>
            </a:r>
          </a:p>
          <a:p>
            <a:pPr lvl="1"/>
            <a:r>
              <a:rPr lang="en-US"/>
              <a:t>Second level: Sub-bullet 1, 18pt</a:t>
            </a:r>
          </a:p>
          <a:p>
            <a:pPr lvl="2"/>
            <a:r>
              <a:rPr lang="en-US"/>
              <a:t>Third level: Sub-bullet 2, 16pt</a:t>
            </a:r>
          </a:p>
          <a:p>
            <a:pPr lvl="3"/>
            <a:r>
              <a:rPr lang="en-US"/>
              <a:t>Fourth level: Sub-bullet 3, 14pt</a:t>
            </a:r>
          </a:p>
          <a:p>
            <a:pPr lvl="4"/>
            <a:r>
              <a:rPr lang="en-US"/>
              <a:t>Fifth level: Sub-bullet 4, 12pt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1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 spc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7388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kern="1200" cap="none" spc="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8837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0000"/>
        </a:buClr>
        <a:buFont typeface="Arial" panose="020B0604020202020204" pitchFamily="34" charset="0"/>
        <a:buChar char="•"/>
        <a:defRPr lang="en-US" sz="12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spc="60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AAF704-C910-4E38-A5FA-A7F84908B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962233" cy="181924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Control of  Keysight Scopes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B9E44C-81C8-47C9-9240-282EE4D1A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088512"/>
            <a:ext cx="9151177" cy="1819244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Diego Sena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Eric Bogatin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062B3-1F12-4575-B312-86B9B222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5176" y="5735637"/>
            <a:ext cx="1516824" cy="365125"/>
          </a:xfrm>
        </p:spPr>
        <p:txBody>
          <a:bodyPr/>
          <a:lstStyle/>
          <a:p>
            <a:fld id="{01705C45-7198-4F3C-96F2-CDE0DFD6765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F1F8B27D-1D1B-B4F0-2E12-4C84F8ED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89" y="4944546"/>
            <a:ext cx="6825651" cy="11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0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B2786E7-8714-96E5-9044-2E171789D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51" t="2500" r="7872" b="3333"/>
          <a:stretch/>
        </p:blipFill>
        <p:spPr>
          <a:xfrm>
            <a:off x="3757126" y="801884"/>
            <a:ext cx="8372669" cy="5290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F927B-362A-268F-4A5F-7822E18B2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LogLog FFT of Square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A356B-895B-79AF-59C4-69521F2E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C5CA16-F015-84AD-B3F9-09F5AF1C6EB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537649" y="1256522"/>
            <a:ext cx="709127" cy="55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B9F8D1-DBA5-1776-5F14-6CA17D49D1C4}"/>
              </a:ext>
            </a:extLst>
          </p:cNvPr>
          <p:cNvSpPr txBox="1"/>
          <p:nvPr/>
        </p:nvSpPr>
        <p:spPr>
          <a:xfrm>
            <a:off x="7246776" y="1127840"/>
            <a:ext cx="309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MHz Primary Component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90932B-8043-0A94-30DB-48F0C7E4EE5A}"/>
              </a:ext>
            </a:extLst>
          </p:cNvPr>
          <p:cNvSpPr/>
          <p:nvPr/>
        </p:nvSpPr>
        <p:spPr>
          <a:xfrm>
            <a:off x="405231" y="1423812"/>
            <a:ext cx="2091846" cy="1281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Oscilloscope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E00621-5B1E-82F0-243D-87DDE7AAE93D}"/>
              </a:ext>
            </a:extLst>
          </p:cNvPr>
          <p:cNvSpPr/>
          <p:nvPr/>
        </p:nvSpPr>
        <p:spPr>
          <a:xfrm>
            <a:off x="405231" y="4147010"/>
            <a:ext cx="2091846" cy="12811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E9043A-1155-AB88-DB65-C85A836A0A10}"/>
              </a:ext>
            </a:extLst>
          </p:cNvPr>
          <p:cNvCxnSpPr>
            <a:cxnSpLocks/>
          </p:cNvCxnSpPr>
          <p:nvPr/>
        </p:nvCxnSpPr>
        <p:spPr>
          <a:xfrm>
            <a:off x="1011560" y="2704919"/>
            <a:ext cx="0" cy="14420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26125A-A02D-1D2D-F907-6F51323EC005}"/>
              </a:ext>
            </a:extLst>
          </p:cNvPr>
          <p:cNvCxnSpPr>
            <a:cxnSpLocks/>
          </p:cNvCxnSpPr>
          <p:nvPr/>
        </p:nvCxnSpPr>
        <p:spPr>
          <a:xfrm flipV="1">
            <a:off x="1789844" y="2704919"/>
            <a:ext cx="0" cy="14420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C8C544B-6D54-C0D2-6D4D-13C0E03B72FF}"/>
              </a:ext>
            </a:extLst>
          </p:cNvPr>
          <p:cNvSpPr txBox="1"/>
          <p:nvPr/>
        </p:nvSpPr>
        <p:spPr>
          <a:xfrm>
            <a:off x="1825424" y="3223021"/>
            <a:ext cx="1277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B7D737-242A-54C6-3509-F8373E9CBBFC}"/>
              </a:ext>
            </a:extLst>
          </p:cNvPr>
          <p:cNvSpPr txBox="1"/>
          <p:nvPr/>
        </p:nvSpPr>
        <p:spPr>
          <a:xfrm>
            <a:off x="176640" y="3223021"/>
            <a:ext cx="87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579CD-F955-E488-D1A9-D492D3E7E6E2}"/>
              </a:ext>
            </a:extLst>
          </p:cNvPr>
          <p:cNvSpPr txBox="1"/>
          <p:nvPr/>
        </p:nvSpPr>
        <p:spPr>
          <a:xfrm>
            <a:off x="6892212" y="4711283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Floor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6005C-D2F4-D679-39CB-BB5B2BE7EE59}"/>
              </a:ext>
            </a:extLst>
          </p:cNvPr>
          <p:cNvSpPr txBox="1"/>
          <p:nvPr/>
        </p:nvSpPr>
        <p:spPr>
          <a:xfrm>
            <a:off x="7112000" y="2609850"/>
            <a:ext cx="19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Harmonics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07C0B-532D-8C51-D438-40FAF9E6E258}"/>
              </a:ext>
            </a:extLst>
          </p:cNvPr>
          <p:cNvSpPr txBox="1"/>
          <p:nvPr/>
        </p:nvSpPr>
        <p:spPr>
          <a:xfrm>
            <a:off x="6279761" y="1625854"/>
            <a:ext cx="1825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 Harmonics</a:t>
            </a:r>
          </a:p>
        </p:txBody>
      </p:sp>
    </p:spTree>
    <p:extLst>
      <p:ext uri="{BB962C8B-B14F-4D97-AF65-F5344CB8AC3E}">
        <p14:creationId xmlns:p14="http://schemas.microsoft.com/office/powerpoint/2010/main" val="152536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D7821BE-3DDA-5A2E-CBAE-E90176720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895" t="2171" r="7182" b="2713"/>
          <a:stretch/>
        </p:blipFill>
        <p:spPr>
          <a:xfrm>
            <a:off x="3788229" y="796718"/>
            <a:ext cx="8403769" cy="5316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05B7F-F5FF-CC62-5438-C977EE50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LogLog FFT Harmonics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88C25-14C1-6DB0-3CAB-AF78EE58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65413-565E-A95F-DA2E-1331362F662B}"/>
              </a:ext>
            </a:extLst>
          </p:cNvPr>
          <p:cNvSpPr txBox="1"/>
          <p:nvPr/>
        </p:nvSpPr>
        <p:spPr>
          <a:xfrm>
            <a:off x="149290" y="939282"/>
            <a:ext cx="3638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Duty Cycle is 50.167%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56BB6-F46C-65A0-45C2-5D47C66697FC}"/>
              </a:ext>
            </a:extLst>
          </p:cNvPr>
          <p:cNvSpPr txBox="1"/>
          <p:nvPr/>
        </p:nvSpPr>
        <p:spPr>
          <a:xfrm>
            <a:off x="5367563" y="3028890"/>
            <a:ext cx="1909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Harmonics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F5F11-2C2A-1090-A78E-C4DC4DE72DEC}"/>
              </a:ext>
            </a:extLst>
          </p:cNvPr>
          <p:cNvSpPr txBox="1"/>
          <p:nvPr/>
        </p:nvSpPr>
        <p:spPr>
          <a:xfrm>
            <a:off x="7450363" y="1460440"/>
            <a:ext cx="1909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 Harmonics</a:t>
            </a:r>
          </a:p>
        </p:txBody>
      </p:sp>
    </p:spTree>
    <p:extLst>
      <p:ext uri="{BB962C8B-B14F-4D97-AF65-F5344CB8AC3E}">
        <p14:creationId xmlns:p14="http://schemas.microsoft.com/office/powerpoint/2010/main" val="390964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DCFEC8F-EAC0-A44A-4B72-7B4BA5AEB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19" t="2439" r="8343" b="2716"/>
          <a:stretch/>
        </p:blipFill>
        <p:spPr>
          <a:xfrm>
            <a:off x="3530853" y="834401"/>
            <a:ext cx="8244687" cy="5237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D0B5C-1733-B75A-C0D8-A2E3CD16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 of the 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37780-4823-474F-DDE5-210B596B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A1000-7D8E-4FDA-9C68-2A6A4C31E8B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DAE4DF-D38F-7EF7-5ED8-7B5484B38407}"/>
              </a:ext>
            </a:extLst>
          </p:cNvPr>
          <p:cNvSpPr/>
          <p:nvPr/>
        </p:nvSpPr>
        <p:spPr>
          <a:xfrm>
            <a:off x="670526" y="1479794"/>
            <a:ext cx="1991805" cy="12811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3E63D-9561-AFD8-F986-BD1439134679}"/>
              </a:ext>
            </a:extLst>
          </p:cNvPr>
          <p:cNvSpPr/>
          <p:nvPr/>
        </p:nvSpPr>
        <p:spPr>
          <a:xfrm>
            <a:off x="670526" y="3509938"/>
            <a:ext cx="1991805" cy="125286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FEF09B-BB63-E7E7-CF19-1007BD478E1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666429" y="2760902"/>
            <a:ext cx="0" cy="7490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F6523A-E240-939D-E96D-C38F7E5AB9D6}"/>
              </a:ext>
            </a:extLst>
          </p:cNvPr>
          <p:cNvSpPr txBox="1"/>
          <p:nvPr/>
        </p:nvSpPr>
        <p:spPr>
          <a:xfrm>
            <a:off x="1834305" y="2873810"/>
            <a:ext cx="124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4" name="Picture 3" descr="A close-up of a Keysight Oscilloscope">
            <a:extLst>
              <a:ext uri="{FF2B5EF4-FFF2-40B4-BE49-F238E27FC236}">
                <a16:creationId xmlns:a16="http://schemas.microsoft.com/office/drawing/2014/main" id="{26053E48-5F9B-32C6-E9D0-228E629065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5" t="3711" r="49339" b="90351"/>
          <a:stretch/>
        </p:blipFill>
        <p:spPr>
          <a:xfrm>
            <a:off x="7147461" y="2479248"/>
            <a:ext cx="2154477" cy="83465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218A18-163A-90EA-6C16-DBA75D9ACE20}"/>
              </a:ext>
            </a:extLst>
          </p:cNvPr>
          <p:cNvCxnSpPr/>
          <p:nvPr/>
        </p:nvCxnSpPr>
        <p:spPr>
          <a:xfrm>
            <a:off x="4083050" y="1739900"/>
            <a:ext cx="758825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140E2C-3CE7-1EA0-C8BB-98135BF2DE88}"/>
              </a:ext>
            </a:extLst>
          </p:cNvPr>
          <p:cNvCxnSpPr/>
          <p:nvPr/>
        </p:nvCxnSpPr>
        <p:spPr>
          <a:xfrm>
            <a:off x="9461500" y="1098550"/>
            <a:ext cx="0" cy="45275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C143DB-8971-8D70-AC92-8D7F5BC6CBFA}"/>
              </a:ext>
            </a:extLst>
          </p:cNvPr>
          <p:cNvSpPr txBox="1"/>
          <p:nvPr/>
        </p:nvSpPr>
        <p:spPr>
          <a:xfrm>
            <a:off x="2745270" y="1606550"/>
            <a:ext cx="1341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3dB Down Point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6EF3D-68E3-2B8A-ECD3-032A2108D391}"/>
              </a:ext>
            </a:extLst>
          </p:cNvPr>
          <p:cNvSpPr txBox="1"/>
          <p:nvPr/>
        </p:nvSpPr>
        <p:spPr>
          <a:xfrm>
            <a:off x="7376436" y="1772756"/>
            <a:ext cx="2085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Frequency at 270 MHz</a:t>
            </a:r>
          </a:p>
        </p:txBody>
      </p:sp>
    </p:spTree>
    <p:extLst>
      <p:ext uri="{BB962C8B-B14F-4D97-AF65-F5344CB8AC3E}">
        <p14:creationId xmlns:p14="http://schemas.microsoft.com/office/powerpoint/2010/main" val="105163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9F3D-7B1F-5637-D256-BDB21017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38DF1-DDAC-F668-233E-CE73573BD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 the scopes 200MHz filter which is closer to 270MHz filter to allow for user error going up to the 200MHz filter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high-speed square wave creates harmonics that allow for characterizing oscilloscopes and scope probes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0BE2F-9ED2-619E-5AAD-F00E2095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6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different scope probes bandwidths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different oscilloscopes bandwidths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14F1-7A47-FA46-9B2D-BA79159B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1E69E-7B6D-A27A-503C-FA0582C93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IVI documentation was written with specifications and requires reverse engineering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manufacturer’s specifications are not actually what the specifications are, and they design for leeway.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E194E-1559-979F-E18F-27A53464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04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867D-36C0-14C6-2910-1AE92630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5AE5-79E8-1020-7E11-370012153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to Professors Bogatin and Piket-May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to CU-SPUR program for the opportunity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to EEF for funding my research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to Colorado Mesa University and University of Colorado Boulder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6F048-E56E-3134-898B-45BC8CD4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47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38D6-49CC-763E-42E4-08EC885C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E247C-515E-FD88-EA56-0824B822E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51BC6-E322-DB62-D928-593388AB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5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Search,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DFT and FFTs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 library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Wave DFT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57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74A1-A5B4-1165-A61A-5F731995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0AF38-96C5-0E0A-61FE-60419B404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and Objectives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What? Why is this Important?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53F36-955D-B799-CFEE-FD546A78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00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74A1-A5B4-1165-A61A-5F731995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0AF38-96C5-0E0A-61FE-60419B404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software defined instrument (SDI) with the KEYSIGHT Scope with MATLAB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bandwidth of the scope and scope cables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53F36-955D-B799-CFEE-FD546A78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lose-up of a Keysight Oscilloscope">
            <a:extLst>
              <a:ext uri="{FF2B5EF4-FFF2-40B4-BE49-F238E27FC236}">
                <a16:creationId xmlns:a16="http://schemas.microsoft.com/office/drawing/2014/main" id="{6EEDFAD8-B37B-EC94-168D-010B04411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9799"/>
            <a:ext cx="6350000" cy="3254375"/>
          </a:xfrm>
          <a:prstGeom prst="rect">
            <a:avLst/>
          </a:prstGeom>
        </p:spPr>
      </p:pic>
      <p:pic>
        <p:nvPicPr>
          <p:cNvPr id="12" name="Picture 11" descr="A red and yellow flag&#10;&#10;Description automatically generated">
            <a:extLst>
              <a:ext uri="{FF2B5EF4-FFF2-40B4-BE49-F238E27FC236}">
                <a16:creationId xmlns:a16="http://schemas.microsoft.com/office/drawing/2014/main" id="{036304FD-1457-BC0F-A46A-C801D0121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6" b="20652"/>
          <a:stretch/>
        </p:blipFill>
        <p:spPr>
          <a:xfrm>
            <a:off x="6095998" y="2918520"/>
            <a:ext cx="5667635" cy="179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9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What? Why is this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characterize the maximum frequency sampleable by the scope and scope cables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confirm the manufacturer’s specifications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Tells engineers what signals they can and can’t measure with each piece of equipment (for this equipment AM to FM frequencies)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07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7E4A-2E4A-3813-EE00-56F0F98B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EC12F-C97C-FA68-630F-E85AFED5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95C95D-FA8D-D7F7-4377-9352E0770AA8}"/>
              </a:ext>
            </a:extLst>
          </p:cNvPr>
          <p:cNvSpPr/>
          <p:nvPr/>
        </p:nvSpPr>
        <p:spPr>
          <a:xfrm>
            <a:off x="1454639" y="3607175"/>
            <a:ext cx="2091846" cy="1281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Oscilloscope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CC0C3-B528-D125-63B7-16A7F973DCE3}"/>
              </a:ext>
            </a:extLst>
          </p:cNvPr>
          <p:cNvSpPr/>
          <p:nvPr/>
        </p:nvSpPr>
        <p:spPr>
          <a:xfrm>
            <a:off x="5062134" y="3607174"/>
            <a:ext cx="1991805" cy="12811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FC4302-31FF-E492-5428-C907668FA14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3546485" y="4247728"/>
            <a:ext cx="1515649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2DBC0-CFFE-4246-E698-0BA84512AE3A}"/>
              </a:ext>
            </a:extLst>
          </p:cNvPr>
          <p:cNvSpPr/>
          <p:nvPr/>
        </p:nvSpPr>
        <p:spPr>
          <a:xfrm>
            <a:off x="8575685" y="3635420"/>
            <a:ext cx="2161676" cy="125286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104AD6-4369-6E0E-7D82-4C02893E444A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7053939" y="4247728"/>
            <a:ext cx="1521746" cy="141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FF6B13-1C9A-67AC-5F4A-7A2F84377A99}"/>
              </a:ext>
            </a:extLst>
          </p:cNvPr>
          <p:cNvSpPr txBox="1"/>
          <p:nvPr/>
        </p:nvSpPr>
        <p:spPr>
          <a:xfrm>
            <a:off x="7190076" y="3635420"/>
            <a:ext cx="124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8D0BA-8E8B-BEC7-62A2-A27E9133E655}"/>
              </a:ext>
            </a:extLst>
          </p:cNvPr>
          <p:cNvSpPr/>
          <p:nvPr/>
        </p:nvSpPr>
        <p:spPr>
          <a:xfrm>
            <a:off x="1454639" y="1163592"/>
            <a:ext cx="2091846" cy="1281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Generator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E15602-75F9-D8DD-B031-C4C839058B95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2500562" y="2444699"/>
            <a:ext cx="0" cy="11624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C715FC-54AB-714F-2CBF-73CB3829A630}"/>
              </a:ext>
            </a:extLst>
          </p:cNvPr>
          <p:cNvSpPr txBox="1"/>
          <p:nvPr/>
        </p:nvSpPr>
        <p:spPr>
          <a:xfrm>
            <a:off x="2500562" y="2705012"/>
            <a:ext cx="112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74455-CA0E-3033-AAC6-524457F1CE48}"/>
              </a:ext>
            </a:extLst>
          </p:cNvPr>
          <p:cNvSpPr txBox="1"/>
          <p:nvPr/>
        </p:nvSpPr>
        <p:spPr>
          <a:xfrm>
            <a:off x="3651242" y="3679946"/>
            <a:ext cx="1300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05710-6C8D-DE78-3AE2-CFA40081BDD9}"/>
              </a:ext>
            </a:extLst>
          </p:cNvPr>
          <p:cNvSpPr txBox="1"/>
          <p:nvPr/>
        </p:nvSpPr>
        <p:spPr>
          <a:xfrm>
            <a:off x="3866010" y="4292291"/>
            <a:ext cx="87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1024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Signal: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1Vpp 10 MHz Sin Wave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Ideal 10 MHz Sin Wave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Measured a 10 MHz Sin Wave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Output: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ideal and measured data and calculated FFT should line up as they are the same signal.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77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22AD673-F1EE-7181-3418-3BDC7D9F5E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95" t="2097" r="7344" b="2875"/>
          <a:stretch/>
        </p:blipFill>
        <p:spPr>
          <a:xfrm>
            <a:off x="3479419" y="823866"/>
            <a:ext cx="8379078" cy="5268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A23E82-6840-CC93-FE02-6DAD9A98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 Test 1: 10 MHz Sin Wave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3BF48-39F8-5013-5352-5B46DC5A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A1000-7D8E-4FDA-9C68-2A6A4C31E8B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A7348-F9AA-B01B-CFAB-3EEE43E49199}"/>
              </a:ext>
            </a:extLst>
          </p:cNvPr>
          <p:cNvSpPr/>
          <p:nvPr/>
        </p:nvSpPr>
        <p:spPr>
          <a:xfrm>
            <a:off x="503626" y="4269871"/>
            <a:ext cx="2091846" cy="1281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Oscilloscope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301FF-7050-7CA3-47DF-A5AA9875954E}"/>
              </a:ext>
            </a:extLst>
          </p:cNvPr>
          <p:cNvSpPr/>
          <p:nvPr/>
        </p:nvSpPr>
        <p:spPr>
          <a:xfrm>
            <a:off x="503626" y="1493273"/>
            <a:ext cx="2091846" cy="1281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Generator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8A048-773D-C73B-AEFB-500D07091660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549549" y="2774380"/>
            <a:ext cx="0" cy="14954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BBAD9A-4B45-F135-86C2-C82616A740FB}"/>
              </a:ext>
            </a:extLst>
          </p:cNvPr>
          <p:cNvSpPr txBox="1"/>
          <p:nvPr/>
        </p:nvSpPr>
        <p:spPr>
          <a:xfrm>
            <a:off x="1639996" y="2800990"/>
            <a:ext cx="2256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10MHz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 Wave</a:t>
            </a:r>
          </a:p>
        </p:txBody>
      </p:sp>
    </p:spTree>
    <p:extLst>
      <p:ext uri="{BB962C8B-B14F-4D97-AF65-F5344CB8AC3E}">
        <p14:creationId xmlns:p14="http://schemas.microsoft.com/office/powerpoint/2010/main" val="176608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7452EF7-5EDE-07E8-07FA-E5CCD3012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49" t="1940" r="8414" b="2631"/>
          <a:stretch/>
        </p:blipFill>
        <p:spPr>
          <a:xfrm>
            <a:off x="3662526" y="814814"/>
            <a:ext cx="8292189" cy="5287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9E37A-F4B0-5903-0062-85BCAAA2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 Test 1: 10 MHz Sin Wave FFT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73E582-58BA-2F99-04E6-20CADB1B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A1000-7D8E-4FDA-9C68-2A6A4C31E8B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3B9AF1-36F1-6BF4-02A9-A1D9B658F5BB}"/>
              </a:ext>
            </a:extLst>
          </p:cNvPr>
          <p:cNvSpPr/>
          <p:nvPr/>
        </p:nvSpPr>
        <p:spPr>
          <a:xfrm>
            <a:off x="400801" y="1423812"/>
            <a:ext cx="2091846" cy="1281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Oscilloscope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969A6-7500-96AD-0E13-CEA9ED6620D8}"/>
              </a:ext>
            </a:extLst>
          </p:cNvPr>
          <p:cNvSpPr/>
          <p:nvPr/>
        </p:nvSpPr>
        <p:spPr>
          <a:xfrm>
            <a:off x="400801" y="4147010"/>
            <a:ext cx="2091846" cy="12811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7E700D-B973-B5A9-DE22-A8BA0E0FF5EC}"/>
              </a:ext>
            </a:extLst>
          </p:cNvPr>
          <p:cNvCxnSpPr>
            <a:cxnSpLocks/>
          </p:cNvCxnSpPr>
          <p:nvPr/>
        </p:nvCxnSpPr>
        <p:spPr>
          <a:xfrm>
            <a:off x="1007130" y="2704919"/>
            <a:ext cx="0" cy="14420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DB2C77-9CF2-8747-D546-63F81B39EF40}"/>
              </a:ext>
            </a:extLst>
          </p:cNvPr>
          <p:cNvCxnSpPr>
            <a:cxnSpLocks/>
          </p:cNvCxnSpPr>
          <p:nvPr/>
        </p:nvCxnSpPr>
        <p:spPr>
          <a:xfrm flipV="1">
            <a:off x="1785414" y="2704919"/>
            <a:ext cx="0" cy="14420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864B42-265D-FC2B-9140-521ED9F1DC99}"/>
              </a:ext>
            </a:extLst>
          </p:cNvPr>
          <p:cNvSpPr txBox="1"/>
          <p:nvPr/>
        </p:nvSpPr>
        <p:spPr>
          <a:xfrm>
            <a:off x="1820994" y="3223021"/>
            <a:ext cx="1277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8188E1-6F32-EE83-FD8C-CD99FD608084}"/>
              </a:ext>
            </a:extLst>
          </p:cNvPr>
          <p:cNvSpPr txBox="1"/>
          <p:nvPr/>
        </p:nvSpPr>
        <p:spPr>
          <a:xfrm>
            <a:off x="172210" y="3223021"/>
            <a:ext cx="87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89006-D941-434E-25CC-A22605AD8A8E}"/>
              </a:ext>
            </a:extLst>
          </p:cNvPr>
          <p:cNvSpPr txBox="1"/>
          <p:nvPr/>
        </p:nvSpPr>
        <p:spPr>
          <a:xfrm>
            <a:off x="6229350" y="2704919"/>
            <a:ext cx="2901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Noise Floor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D3E69-126F-E7D5-FABE-401CF576F376}"/>
              </a:ext>
            </a:extLst>
          </p:cNvPr>
          <p:cNvSpPr txBox="1"/>
          <p:nvPr/>
        </p:nvSpPr>
        <p:spPr>
          <a:xfrm>
            <a:off x="6908800" y="4076700"/>
            <a:ext cx="321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Noise Floor</a:t>
            </a:r>
          </a:p>
        </p:txBody>
      </p:sp>
    </p:spTree>
    <p:extLst>
      <p:ext uri="{BB962C8B-B14F-4D97-AF65-F5344CB8AC3E}">
        <p14:creationId xmlns:p14="http://schemas.microsoft.com/office/powerpoint/2010/main" val="356519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D4B310-7C57-A372-C831-0855C2133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30" t="2361" r="7872" b="3889"/>
          <a:stretch/>
        </p:blipFill>
        <p:spPr>
          <a:xfrm>
            <a:off x="3789824" y="808069"/>
            <a:ext cx="8378259" cy="5275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F7A375-5A11-02AB-20B7-A43462B0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Bandwidth of Oscilloscope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69E38-E4C2-4D8D-20BF-F45CEE88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mall black and gold object with a gold connector&#10;&#10;Description automatically generated">
            <a:extLst>
              <a:ext uri="{FF2B5EF4-FFF2-40B4-BE49-F238E27FC236}">
                <a16:creationId xmlns:a16="http://schemas.microsoft.com/office/drawing/2014/main" id="{29591F62-E5D9-48BD-62E5-B6E5BBF199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2" t="20406" r="31336" b="17699"/>
          <a:stretch/>
        </p:blipFill>
        <p:spPr>
          <a:xfrm rot="5400000">
            <a:off x="561156" y="3404354"/>
            <a:ext cx="2547727" cy="2699657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E577D86-0E6D-4D37-86C0-6F711A8F92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/>
          <a:stretch/>
        </p:blipFill>
        <p:spPr>
          <a:xfrm>
            <a:off x="148326" y="989044"/>
            <a:ext cx="3473445" cy="229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212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April_2019" id="{CDC0E78D-7FDB-4EC3-8948-D87114C1A23A}" vid="{C053656A-2954-4C94-A489-2F6E04E1F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15334</TotalTime>
  <Words>397</Words>
  <Application>Microsoft Office PowerPoint</Application>
  <PresentationFormat>Widescreen</PresentationFormat>
  <Paragraphs>111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Arial Narrow</vt:lpstr>
      <vt:lpstr>Calibri</vt:lpstr>
      <vt:lpstr>Courier New</vt:lpstr>
      <vt:lpstr>Franklin Gothic Book</vt:lpstr>
      <vt:lpstr>Helvetica</vt:lpstr>
      <vt:lpstr>Helvetica Light</vt:lpstr>
      <vt:lpstr>Helvetica Light Oblique</vt:lpstr>
      <vt:lpstr>Helvetica Oblique</vt:lpstr>
      <vt:lpstr>Segoe Print</vt:lpstr>
      <vt:lpstr>Times New Roman</vt:lpstr>
      <vt:lpstr>Wingdings</vt:lpstr>
      <vt:lpstr>Custom Design</vt:lpstr>
      <vt:lpstr>2017 Keysight Macro LIGHT</vt:lpstr>
      <vt:lpstr>MATLAB Control of  Keysight Scopes</vt:lpstr>
      <vt:lpstr>Agenda</vt:lpstr>
      <vt:lpstr>Goals and Objectives</vt:lpstr>
      <vt:lpstr>So What? Why is this important</vt:lpstr>
      <vt:lpstr>System Diagram</vt:lpstr>
      <vt:lpstr>Test Plan</vt:lpstr>
      <vt:lpstr>Consistency Test 1: 10 MHz Sin Wave</vt:lpstr>
      <vt:lpstr>Consistency Test 1: 10 MHz Sin Wave FFT</vt:lpstr>
      <vt:lpstr>Finding Bandwidth of Oscilloscope</vt:lpstr>
      <vt:lpstr>LogLog FFT of Square Wave</vt:lpstr>
      <vt:lpstr>LogLog FFT Harmonics Only</vt:lpstr>
      <vt:lpstr>Transfer Function of the Scope</vt:lpstr>
      <vt:lpstr>Conclusion</vt:lpstr>
      <vt:lpstr>Future Work</vt:lpstr>
      <vt:lpstr>Lessons Learned</vt:lpstr>
      <vt:lpstr>Acknowledgement</vt:lpstr>
      <vt:lpstr>Questions</vt:lpstr>
      <vt:lpstr>Literature Search, Background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eric.bogatin@colorado.edu</dc:creator>
  <cp:lastModifiedBy>Diego Sena</cp:lastModifiedBy>
  <cp:revision>188</cp:revision>
  <cp:lastPrinted>2023-05-08T11:45:21Z</cp:lastPrinted>
  <dcterms:created xsi:type="dcterms:W3CDTF">2022-02-14T13:42:11Z</dcterms:created>
  <dcterms:modified xsi:type="dcterms:W3CDTF">2023-07-31T01:46:03Z</dcterms:modified>
</cp:coreProperties>
</file>